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"/>
  </p:notesMasterIdLst>
  <p:handoutMasterIdLst>
    <p:handoutMasterId r:id="rId4"/>
  </p:handoutMasterIdLst>
  <p:sldIdLst>
    <p:sldId id="346" r:id="rId2"/>
  </p:sldIdLst>
  <p:sldSz cx="9144000" cy="6858000" type="screen4x3"/>
  <p:notesSz cx="7099300" cy="10236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9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9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9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9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900" i="1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894B2"/>
    <a:srgbClr val="505050"/>
    <a:srgbClr val="00A300"/>
    <a:srgbClr val="743063"/>
    <a:srgbClr val="FFA300"/>
    <a:srgbClr val="FF0000"/>
    <a:srgbClr val="004990"/>
    <a:srgbClr val="A7A9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5" autoAdjust="0"/>
    <p:restoredTop sz="54233" autoAdjust="0"/>
  </p:normalViewPr>
  <p:slideViewPr>
    <p:cSldViewPr snapToGrid="0">
      <p:cViewPr>
        <p:scale>
          <a:sx n="79" d="100"/>
          <a:sy n="79" d="100"/>
        </p:scale>
        <p:origin x="-365" y="-58"/>
      </p:cViewPr>
      <p:guideLst>
        <p:guide orient="horz" pos="2803"/>
        <p:guide orient="horz" pos="929"/>
        <p:guide orient="horz" pos="3061"/>
        <p:guide orient="horz" pos="1278"/>
        <p:guide orient="horz" pos="1323"/>
        <p:guide orient="horz" pos="2857"/>
        <p:guide orient="horz" pos="3050"/>
        <p:guide pos="1378"/>
        <p:guide pos="42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82" y="150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3438"/>
            <a:ext cx="307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BF7C8D-0782-4716-AAE9-BA016F6407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4767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3279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549" tIns="47274" rIns="94549" bIns="472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483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552FAC-FF35-41F0-B579-1CF35C3C27C1}" type="datetimeFigureOut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649166E-E747-4D86-87B4-3CDDB583D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6032-0E8B-44C0-AEB4-3602686F6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F573-8C5E-4640-9FCB-FD049A9C4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78C2-B954-426B-99A9-C0134FB20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565845-1DC9-4323-98FF-B51E0CA06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D2795A-0AEB-409D-AAC7-B9B87349A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60D670-B362-43E7-A594-7675AB399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D77AD4-09AA-44BD-9DF0-291DDA45B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DD47-B452-4771-A625-B96301B41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81A8B3-37CA-48C9-B357-772F205EC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02E8FC1-ADC2-4EED-BF04-051C33EF0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4ACDC4-72D7-46CF-B4CC-F08C53A14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2" r:id="rId2"/>
    <p:sldLayoutId id="2147483997" r:id="rId3"/>
    <p:sldLayoutId id="2147483998" r:id="rId4"/>
    <p:sldLayoutId id="2147483999" r:id="rId5"/>
    <p:sldLayoutId id="2147484000" r:id="rId6"/>
    <p:sldLayoutId id="2147483993" r:id="rId7"/>
    <p:sldLayoutId id="2147484001" r:id="rId8"/>
    <p:sldLayoutId id="2147484002" r:id="rId9"/>
    <p:sldLayoutId id="2147483994" r:id="rId10"/>
    <p:sldLayoutId id="214748399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cid:image002.jpg@01CD23BA.60BF47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9" name="Group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8132238"/>
              </p:ext>
            </p:extLst>
          </p:nvPr>
        </p:nvGraphicFramePr>
        <p:xfrm>
          <a:off x="127000" y="122238"/>
          <a:ext cx="8902700" cy="945933"/>
        </p:xfrm>
        <a:graphic>
          <a:graphicData uri="http://schemas.openxmlformats.org/drawingml/2006/table">
            <a:tbl>
              <a:tblPr/>
              <a:tblGrid>
                <a:gridCol w="2981325"/>
                <a:gridCol w="1468438"/>
                <a:gridCol w="3900487"/>
                <a:gridCol w="552450"/>
              </a:tblGrid>
              <a:tr h="377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HS&amp;E INCIDENT BULLETIN</a:t>
                      </a:r>
                    </a:p>
                  </a:txBody>
                  <a:tcPr marL="108000" marR="108000" marT="108000" marB="10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GB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st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   half year 2017</a:t>
                      </a:r>
                    </a:p>
                  </a:txBody>
                  <a:tcPr marL="108000" marR="108000" marT="108000" marB="10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L="108000" marR="108000" marT="108000" marB="10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Hengelo, Netherlands</a:t>
                      </a:r>
                    </a:p>
                  </a:txBody>
                  <a:tcPr marL="108000" marR="108000" marT="0" marB="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Type of incident</a:t>
                      </a:r>
                      <a:r>
                        <a:rPr kumimoji="0" lang="en-GB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(Rib Bruise – Fall From Height)</a:t>
                      </a:r>
                      <a:endParaRPr kumimoji="0" lang="en-GB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L="108000" marR="10800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47" name="Picture 35" descr="cid:image002.jpg@01CD23BA.60BF475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924425" y="5888038"/>
            <a:ext cx="395605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376093"/>
              </p:ext>
            </p:extLst>
          </p:nvPr>
        </p:nvGraphicFramePr>
        <p:xfrm>
          <a:off x="123825" y="1145256"/>
          <a:ext cx="8911891" cy="4730749"/>
        </p:xfrm>
        <a:graphic>
          <a:graphicData uri="http://schemas.openxmlformats.org/drawingml/2006/table">
            <a:tbl>
              <a:tblPr/>
              <a:tblGrid>
                <a:gridCol w="4508800"/>
                <a:gridCol w="4403091"/>
              </a:tblGrid>
              <a:tr h="362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Summary:</a:t>
                      </a:r>
                    </a:p>
                  </a:txBody>
                  <a:tcPr marL="90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A9A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pitchFamily="34" charset="0"/>
                      </a:endParaRP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59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An employee was carrying out assembly activities. He used a set of stairs to gain access to a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baseplate (approximately 1 m. (3.3 ft.) above the floor). The </a:t>
                      </a:r>
                      <a:r>
                        <a:rPr lang="en-GB" sz="1400" b="1" dirty="0" smtClean="0"/>
                        <a:t>wrench he was using slipped from his grasp, causing the employee to lose his balance and fall off the baseplate</a:t>
                      </a:r>
                      <a:r>
                        <a:rPr lang="en-GB" sz="1400" dirty="0" smtClean="0"/>
                        <a:t>. The employee was taken to a doctor, who confirmed </a:t>
                      </a:r>
                      <a:r>
                        <a:rPr lang="en-GB" sz="1400" b="1" dirty="0" smtClean="0"/>
                        <a:t>he had broken ribs and a torn back muscle.</a:t>
                      </a:r>
                      <a:endParaRPr lang="en-GB" sz="1400" b="1" dirty="0"/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Root Causes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90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A9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 Unicode" pitchFamily="34" charset="0"/>
                          <a:cs typeface="Arial" pitchFamily="34" charset="0"/>
                        </a:rPr>
                        <a:t>Actions Taken Thus Far: Next Steps</a:t>
                      </a:r>
                    </a:p>
                  </a:txBody>
                  <a:tcPr marL="90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A9AC"/>
                    </a:solidFill>
                  </a:tcPr>
                </a:tc>
              </a:tr>
              <a:tr h="183014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 scaffolding or platforms were used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 prevent the fall.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use of an open-end wrench instead of a tube-wrench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increased the chance of the wrench slipping.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tube-wrench that was needed for the job was not available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 the correct size</a:t>
                      </a:r>
                    </a:p>
                  </a:txBody>
                  <a:tcPr marL="90000" marR="90000" marT="90000" marB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 Safety Stand Down was held with all assembly employees to discuss the causes and the importance of the availability and the use of the right tools and equipment.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Order and use the ‘right’ tools for the job.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Preventive actions are added to an ongoing project to address working at height risks.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Evaluate additional methods to prevent this type of fall.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545180" y="1208969"/>
            <a:ext cx="2380822" cy="2415014"/>
            <a:chOff x="5986959" y="1662708"/>
            <a:chExt cx="2686768" cy="324036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959" y="1662708"/>
              <a:ext cx="2686768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Explosie 1 3"/>
            <p:cNvSpPr/>
            <p:nvPr/>
          </p:nvSpPr>
          <p:spPr bwMode="auto">
            <a:xfrm>
              <a:off x="7950274" y="4365104"/>
              <a:ext cx="288032" cy="432048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b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31537" y="1793313"/>
            <a:ext cx="745496" cy="1255735"/>
            <a:chOff x="3563888" y="3212977"/>
            <a:chExt cx="876804" cy="158417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33498" y="3674675"/>
              <a:ext cx="1584176" cy="660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Vermenigvuldigen 5"/>
            <p:cNvSpPr/>
            <p:nvPr/>
          </p:nvSpPr>
          <p:spPr bwMode="auto">
            <a:xfrm>
              <a:off x="3563888" y="3645024"/>
              <a:ext cx="876804" cy="72008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b="1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34541" y="1892201"/>
            <a:ext cx="584014" cy="1038911"/>
            <a:chOff x="4841933" y="3284982"/>
            <a:chExt cx="699254" cy="1368154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16380" y="3661412"/>
              <a:ext cx="1368154" cy="61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L-vorm 7"/>
            <p:cNvSpPr/>
            <p:nvPr/>
          </p:nvSpPr>
          <p:spPr bwMode="auto">
            <a:xfrm rot="19095855">
              <a:off x="4841933" y="3725500"/>
              <a:ext cx="699254" cy="383514"/>
            </a:xfrm>
            <a:prstGeom prst="corner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wrap="square" lIns="108000" tIns="54000" rIns="108000" bIns="54000" numCol="1" spcCol="72000" rtlCol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Font typeface="Wingdings" charset="0"/>
                <a:buNone/>
              </a:pPr>
              <a:endParaRPr lang="en-US" b="1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65627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0B050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00B050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00B050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00B050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00B050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</TotalTime>
  <Words>220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Concourse</vt:lpstr>
      <vt:lpstr>Slide 1</vt:lpstr>
    </vt:vector>
  </TitlesOfParts>
  <Company>Rolls-Royce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Rolls Royce</dc:creator>
  <dc:description>Developed by Operandi Limited</dc:description>
  <cp:lastModifiedBy>dell</cp:lastModifiedBy>
  <cp:revision>479</cp:revision>
  <cp:lastPrinted>2003-11-04T16:53:27Z</cp:lastPrinted>
  <dcterms:created xsi:type="dcterms:W3CDTF">2004-01-23T18:06:09Z</dcterms:created>
  <dcterms:modified xsi:type="dcterms:W3CDTF">2018-03-04T15:35:01Z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-1341343339</vt:i4>
  </property>
  <property fmtid="{D5CDD505-2E9C-101B-9397-08002B2CF9AE}" pid="3" name="_NewReviewCycle">
    <vt:lpwstr/>
  </property>
  <property fmtid="{D5CDD505-2E9C-101B-9397-08002B2CF9AE}" pid="4" name="_EmailSubject">
    <vt:lpwstr>ICAAMC - Health &amp; Safety Forum  - request to report HS&amp;E  Lost Time Incidents </vt:lpwstr>
  </property>
  <property fmtid="{D5CDD505-2E9C-101B-9397-08002B2CF9AE}" pid="5" name="_AuthorEmail">
    <vt:lpwstr>jean.edwards@siemens.com</vt:lpwstr>
  </property>
  <property fmtid="{D5CDD505-2E9C-101B-9397-08002B2CF9AE}" pid="6" name="_AuthorEmailDisplayName">
    <vt:lpwstr>Edwards, Jean (PG DR GO EHS STR)</vt:lpwstr>
  </property>
</Properties>
</file>